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9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315" r:id="rId11"/>
    <p:sldId id="316" r:id="rId12"/>
    <p:sldId id="317" r:id="rId13"/>
    <p:sldId id="318" r:id="rId14"/>
    <p:sldId id="288" r:id="rId15"/>
    <p:sldId id="319" r:id="rId16"/>
    <p:sldId id="322" r:id="rId17"/>
    <p:sldId id="320" r:id="rId18"/>
    <p:sldId id="321" r:id="rId19"/>
    <p:sldId id="289" r:id="rId20"/>
    <p:sldId id="299" r:id="rId21"/>
    <p:sldId id="300" r:id="rId22"/>
    <p:sldId id="301" r:id="rId23"/>
    <p:sldId id="302" r:id="rId24"/>
    <p:sldId id="303" r:id="rId25"/>
    <p:sldId id="290" r:id="rId26"/>
    <p:sldId id="313" r:id="rId27"/>
    <p:sldId id="314" r:id="rId28"/>
    <p:sldId id="291" r:id="rId29"/>
    <p:sldId id="323" r:id="rId30"/>
    <p:sldId id="324" r:id="rId31"/>
    <p:sldId id="325" r:id="rId32"/>
    <p:sldId id="326" r:id="rId33"/>
    <p:sldId id="292" r:id="rId34"/>
    <p:sldId id="293" r:id="rId35"/>
    <p:sldId id="294" r:id="rId36"/>
    <p:sldId id="295" r:id="rId37"/>
    <p:sldId id="272" r:id="rId38"/>
    <p:sldId id="273" r:id="rId39"/>
    <p:sldId id="261" r:id="rId40"/>
    <p:sldId id="284" r:id="rId41"/>
    <p:sldId id="267" r:id="rId42"/>
    <p:sldId id="277" r:id="rId43"/>
    <p:sldId id="283" r:id="rId44"/>
    <p:sldId id="276" r:id="rId45"/>
    <p:sldId id="275" r:id="rId46"/>
    <p:sldId id="270" r:id="rId47"/>
    <p:sldId id="279" r:id="rId48"/>
    <p:sldId id="285" r:id="rId49"/>
    <p:sldId id="278" r:id="rId50"/>
    <p:sldId id="274" r:id="rId51"/>
    <p:sldId id="269" r:id="rId52"/>
    <p:sldId id="280" r:id="rId53"/>
    <p:sldId id="286" r:id="rId54"/>
    <p:sldId id="281" r:id="rId55"/>
    <p:sldId id="268" r:id="rId56"/>
    <p:sldId id="282" r:id="rId57"/>
    <p:sldId id="266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315"/>
            <p14:sldId id="316"/>
            <p14:sldId id="317"/>
            <p14:sldId id="318"/>
            <p14:sldId id="288"/>
            <p14:sldId id="319"/>
            <p14:sldId id="322"/>
            <p14:sldId id="320"/>
            <p14:sldId id="321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13"/>
            <p14:sldId id="314"/>
            <p14:sldId id="291"/>
            <p14:sldId id="323"/>
            <p14:sldId id="324"/>
            <p14:sldId id="325"/>
            <p14:sldId id="326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731"/>
    <a:srgbClr val="261825"/>
    <a:srgbClr val="5C5B2F"/>
    <a:srgbClr val="1E2E18"/>
    <a:srgbClr val="04042A"/>
    <a:srgbClr val="DCDCFC"/>
    <a:srgbClr val="A4A4F6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546" y="4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7110272"/>
        <c:axId val="194841984"/>
      </c:barChart>
      <c:catAx>
        <c:axId val="2371102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94841984"/>
        <c:crosses val="autoZero"/>
        <c:auto val="1"/>
        <c:lblAlgn val="ctr"/>
        <c:lblOffset val="100"/>
        <c:noMultiLvlLbl val="0"/>
      </c:catAx>
      <c:valAx>
        <c:axId val="194841984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237110272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37328384"/>
        <c:axId val="238201664"/>
      </c:barChart>
      <c:catAx>
        <c:axId val="2373283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8201664"/>
        <c:crosses val="autoZero"/>
        <c:auto val="1"/>
        <c:lblAlgn val="ctr"/>
        <c:lblOffset val="100"/>
        <c:noMultiLvlLbl val="0"/>
      </c:catAx>
      <c:valAx>
        <c:axId val="238201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3732838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37431296"/>
        <c:axId val="238204544"/>
      </c:barChart>
      <c:catAx>
        <c:axId val="2374312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8204544"/>
        <c:crosses val="autoZero"/>
        <c:auto val="1"/>
        <c:lblAlgn val="ctr"/>
        <c:lblOffset val="100"/>
        <c:noMultiLvlLbl val="0"/>
      </c:catAx>
      <c:valAx>
        <c:axId val="238204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74312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38546944"/>
        <c:axId val="55634176"/>
      </c:barChart>
      <c:catAx>
        <c:axId val="2385469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634176"/>
        <c:crosses val="autoZero"/>
        <c:auto val="1"/>
        <c:lblAlgn val="ctr"/>
        <c:lblOffset val="100"/>
        <c:noMultiLvlLbl val="0"/>
      </c:catAx>
      <c:valAx>
        <c:axId val="55634176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38546944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244106752"/>
        <c:axId val="55638784"/>
      </c:barChart>
      <c:catAx>
        <c:axId val="2441067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638784"/>
        <c:crosses val="autoZero"/>
        <c:auto val="1"/>
        <c:lblAlgn val="ctr"/>
        <c:lblOffset val="100"/>
        <c:noMultiLvlLbl val="0"/>
      </c:catAx>
      <c:valAx>
        <c:axId val="55638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4106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50322432"/>
        <c:axId val="194879488"/>
      </c:barChart>
      <c:catAx>
        <c:axId val="25032243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879488"/>
        <c:crosses val="autoZero"/>
        <c:auto val="1"/>
        <c:lblAlgn val="ctr"/>
        <c:lblOffset val="100"/>
        <c:noMultiLvlLbl val="0"/>
      </c:catAx>
      <c:valAx>
        <c:axId val="19487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3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스크린샷(6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0" y="963027"/>
            <a:ext cx="6677025" cy="37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181850" y="930814"/>
            <a:ext cx="47434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한국지능정보사회진흥원이 </a:t>
            </a:r>
            <a:r>
              <a:rPr lang="ko-KR" altLang="en-US" sz="2000" dirty="0"/>
              <a:t>운영하는 </a:t>
            </a:r>
            <a:r>
              <a:rPr lang="en-US" altLang="ko-KR" sz="2000" dirty="0"/>
              <a:t>AI </a:t>
            </a:r>
            <a:r>
              <a:rPr lang="ko-KR" altLang="en-US" sz="2000" dirty="0"/>
              <a:t>통합 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2017</a:t>
            </a:r>
            <a:r>
              <a:rPr lang="ko-KR" altLang="en-US" sz="2000" dirty="0"/>
              <a:t>년부터 진행한 인공지능 학습용 데이터 구축</a:t>
            </a:r>
            <a:r>
              <a:rPr lang="en-US" altLang="ko-KR" sz="2000" dirty="0"/>
              <a:t>·</a:t>
            </a:r>
            <a:r>
              <a:rPr lang="ko-KR" altLang="en-US" sz="2000" dirty="0"/>
              <a:t>확산 사업의 일환으로</a:t>
            </a:r>
            <a:r>
              <a:rPr lang="en-US" altLang="ko-KR" sz="2000" dirty="0"/>
              <a:t>, AI </a:t>
            </a:r>
            <a:r>
              <a:rPr lang="ko-KR" altLang="en-US" sz="2000" dirty="0"/>
              <a:t>기술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개발에 필수적인 인공지능 학습용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</a:t>
            </a:r>
            <a:r>
              <a:rPr lang="en-US" altLang="ko-KR" sz="2000" dirty="0"/>
              <a:t>, </a:t>
            </a:r>
            <a:r>
              <a:rPr lang="ko-KR" altLang="en-US" sz="2000" dirty="0"/>
              <a:t>컴퓨팅자원 등을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학습용 </a:t>
            </a:r>
            <a:r>
              <a:rPr lang="ko-KR" altLang="en-US" sz="2000" dirty="0"/>
              <a:t>데이터 </a:t>
            </a:r>
            <a:r>
              <a:rPr lang="en-US" altLang="ko-KR" sz="2000" dirty="0" smtClean="0"/>
              <a:t>384</a:t>
            </a:r>
            <a:r>
              <a:rPr lang="ko-KR" altLang="en-US" sz="2000" dirty="0"/>
              <a:t>종과 국내외 기관</a:t>
            </a:r>
            <a:r>
              <a:rPr lang="en-US" altLang="ko-KR" sz="2000" dirty="0"/>
              <a:t>/</a:t>
            </a:r>
            <a:r>
              <a:rPr lang="ko-KR" altLang="en-US" sz="2000" dirty="0"/>
              <a:t>기업에서 </a:t>
            </a:r>
            <a:r>
              <a:rPr lang="ko-KR" altLang="en-US" sz="2000" dirty="0" smtClean="0"/>
              <a:t>보유한 </a:t>
            </a:r>
            <a:r>
              <a:rPr lang="ko-KR" altLang="en-US" sz="2000" dirty="0"/>
              <a:t>학습용 데이터를 공개하고 있어 데이터를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456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8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35" y="813934"/>
            <a:ext cx="7281339" cy="40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6033" y="5352364"/>
            <a:ext cx="85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프로젝트 주제에 적합한 시니어 이상행동 영상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(train, validation)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AI-HUB</a:t>
            </a:r>
            <a:r>
              <a:rPr lang="ko-KR" altLang="en-US" dirty="0" smtClean="0"/>
              <a:t>에서 제공하는 사전 훈련된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활용하여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적용 테스트를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7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121" y="4323664"/>
            <a:ext cx="102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AI-HUB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시니어 이상행동 사전 훈련 모델로 생각하여 테스트를 진행 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사람만 </a:t>
            </a:r>
            <a:r>
              <a:rPr lang="ko-KR" altLang="en-US" dirty="0" smtClean="0"/>
              <a:t>인식하는 객체 인식 </a:t>
            </a:r>
            <a:r>
              <a:rPr lang="ko-KR" altLang="en-US" dirty="0" smtClean="0"/>
              <a:t>모델 추가 </a:t>
            </a:r>
            <a:r>
              <a:rPr lang="ko-KR" altLang="en-US" dirty="0" smtClean="0"/>
              <a:t>학습을 시키는 방향으로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3074" name="Picture 2" descr="https://github.com/xingyizhou/CenterNet/raw/master/readme/fi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3" y="1123858"/>
            <a:ext cx="11090822" cy="24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78181" y="36957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CenterNet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객체인식 수행 과정 사진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228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1361389"/>
            <a:ext cx="85005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에 추가 학습을 시키려고 분석해보니 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객체인식 알고리즘을 사용해 </a:t>
            </a:r>
            <a:r>
              <a:rPr lang="en-US" altLang="ko-KR" dirty="0" smtClean="0"/>
              <a:t>AI-HUB</a:t>
            </a:r>
            <a:r>
              <a:rPr lang="ko-KR" altLang="en-US" dirty="0" smtClean="0"/>
              <a:t>에서 따로 사람 객체만 학습을 시킨 모델로 </a:t>
            </a:r>
            <a:r>
              <a:rPr lang="ko-KR" altLang="en-US" dirty="0" smtClean="0"/>
              <a:t>판단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smtClean="0"/>
              <a:t>모델에 추가 학습을 시키는 것보다 처음부터 새로운 모델을 만드는 과정을 진행하는 것이 의미가 있을 것 같아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모델을 만드는 과정을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모델을 만들기 위해 </a:t>
            </a:r>
            <a:r>
              <a:rPr lang="en-US" altLang="ko-KR" dirty="0" smtClean="0"/>
              <a:t>YOLOv7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진행 과정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AI-HUB</a:t>
            </a:r>
            <a:r>
              <a:rPr lang="ko-KR" altLang="en-US" dirty="0" smtClean="0"/>
              <a:t>의 원천 데이터를 이용하여 데이터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진행 </a:t>
            </a:r>
            <a:r>
              <a:rPr lang="en-US" altLang="ko-KR" dirty="0" smtClean="0"/>
              <a:t>-&gt; YOLOv7</a:t>
            </a:r>
            <a:r>
              <a:rPr lang="ko-KR" altLang="en-US" dirty="0" smtClean="0"/>
              <a:t>에서 제공하는 가중치를 사용해 학습을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10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Data Labeling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1497" y="932764"/>
            <a:ext cx="1138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AI-HUB</a:t>
            </a:r>
            <a:r>
              <a:rPr lang="ko-KR" altLang="en-US" dirty="0"/>
              <a:t> </a:t>
            </a:r>
            <a:r>
              <a:rPr lang="ko-KR" altLang="en-US" dirty="0" smtClean="0"/>
              <a:t>원천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en-US" altLang="ko-KR" dirty="0" err="1" smtClean="0"/>
              <a:t>RoboFlow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stand, sit, lay down, warning, fall </a:t>
            </a:r>
            <a:r>
              <a:rPr lang="ko-KR" altLang="en-US" dirty="0" smtClean="0"/>
              <a:t>라벨을 가지는 </a:t>
            </a:r>
            <a:r>
              <a:rPr lang="ko-KR" altLang="en-US" dirty="0" err="1" smtClean="0"/>
              <a:t>라벨링</a:t>
            </a:r>
            <a:r>
              <a:rPr lang="ko-KR" altLang="en-US" dirty="0" smtClean="0"/>
              <a:t> 진행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구축 </a:t>
            </a:r>
            <a:r>
              <a:rPr lang="en-US" altLang="ko-KR" dirty="0" smtClean="0"/>
              <a:t>(train data (6,996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validation(1,701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test(1,284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</a:p>
        </p:txBody>
      </p:sp>
      <p:pic>
        <p:nvPicPr>
          <p:cNvPr id="4098" name="Picture 2" descr="C:\Users\4\Downloads\labelin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985962"/>
            <a:ext cx="5655731" cy="31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4\Downloads\datase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06" y="1985962"/>
            <a:ext cx="5814194" cy="30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4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461" y="901778"/>
            <a:ext cx="1134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테스트 중 </a:t>
            </a:r>
            <a:r>
              <a:rPr lang="en-US" altLang="ko-KR" dirty="0" smtClean="0"/>
              <a:t>CUDA </a:t>
            </a:r>
            <a:r>
              <a:rPr lang="ko-KR" altLang="en-US" dirty="0" smtClean="0"/>
              <a:t>버전과</a:t>
            </a:r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라이브러리의 </a:t>
            </a:r>
            <a:r>
              <a:rPr lang="ko-KR" altLang="en-US" dirty="0" smtClean="0"/>
              <a:t>버전 호환성 문제 발생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smtClean="0"/>
              <a:t>호환 </a:t>
            </a:r>
            <a:r>
              <a:rPr lang="ko-KR" altLang="en-US" dirty="0" smtClean="0"/>
              <a:t>버전 재설치 후 학습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r>
              <a:rPr lang="en-US" altLang="ko-KR" dirty="0" smtClean="0"/>
              <a:t>CUDA: 10.1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: 2.20 </a:t>
            </a:r>
            <a:r>
              <a:rPr lang="en-US" altLang="ko-KR" dirty="0" err="1" smtClean="0"/>
              <a:t>Tensorflow-gpu</a:t>
            </a:r>
            <a:r>
              <a:rPr lang="en-US" altLang="ko-KR" dirty="0" smtClean="0"/>
              <a:t>: 2.20</a:t>
            </a:r>
          </a:p>
          <a:p>
            <a:endParaRPr lang="ko-KR" altLang="en-US" dirty="0"/>
          </a:p>
        </p:txBody>
      </p:sp>
      <p:pic>
        <p:nvPicPr>
          <p:cNvPr id="7170" name="Picture 2" descr="C:\Users\4\Pictures\Screenshots\스크린샷(9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40182"/>
            <a:ext cx="11348513" cy="45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7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799" y="858619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학습에서 요구하는 라이브러리의 버전을 맞춘 후 모델 학습을 진행</a:t>
            </a:r>
            <a:endParaRPr lang="ko-KR" altLang="en-US" dirty="0"/>
          </a:p>
        </p:txBody>
      </p:sp>
      <p:pic>
        <p:nvPicPr>
          <p:cNvPr id="5122" name="Picture 2" descr="C:\Users\4\Pictures\Screenshots\YOLOv7_train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338260"/>
            <a:ext cx="5814488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4\Pictures\Screenshots\YOLOv7_train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6" y="1338260"/>
            <a:ext cx="5676899" cy="46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4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8586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YOLOv7 </a:t>
            </a:r>
            <a:r>
              <a:rPr lang="ko-KR" altLang="en-US" dirty="0" smtClean="0"/>
              <a:t>학습 모델 인식테스트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이미지로 진행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 descr="C:\Users\4\Pictures\Screenshots\YOLOv7_result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38275"/>
            <a:ext cx="1103146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543404" y="943281"/>
            <a:ext cx="4991371" cy="3175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72844" y="1162050"/>
            <a:ext cx="47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설명을 넣자 </a:t>
            </a:r>
            <a:endParaRPr lang="en-US" altLang="ko-KR" dirty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257300"/>
            <a:ext cx="5465375" cy="499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257300"/>
            <a:ext cx="5439972" cy="4991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17512" y="1438275"/>
            <a:ext cx="4880670" cy="30720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10982" y="1438275"/>
            <a:ext cx="4880670" cy="30720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623136" y="4600121"/>
            <a:ext cx="12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bg1"/>
                </a:solidFill>
              </a:rPr>
              <a:t>Admin</a:t>
            </a:r>
            <a:endParaRPr lang="ko-KR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8398120" y="460012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tx2"/>
                </a:solidFill>
              </a:rPr>
              <a:t>USER</a:t>
            </a:r>
            <a:endParaRPr lang="ko-KR" altLang="en-US" sz="2400" spc="300" dirty="0">
              <a:solidFill>
                <a:schemeClr val="tx2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-2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Server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751749"/>
            <a:ext cx="1389369" cy="501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50" y="848435"/>
            <a:ext cx="908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는 현대적이고</a:t>
            </a:r>
            <a:r>
              <a:rPr lang="en-US" altLang="ko-KR" sz="1400" dirty="0"/>
              <a:t>, </a:t>
            </a:r>
            <a:r>
              <a:rPr lang="ko-KR" altLang="en-US" sz="1400" dirty="0"/>
              <a:t>빠르며</a:t>
            </a:r>
            <a:r>
              <a:rPr lang="en-US" altLang="ko-KR" sz="1400" dirty="0"/>
              <a:t>(</a:t>
            </a:r>
            <a:r>
              <a:rPr lang="ko-KR" altLang="en-US" sz="1400" dirty="0"/>
              <a:t>고성능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표준 타입 힌트에 기초한 </a:t>
            </a:r>
            <a:r>
              <a:rPr lang="en-US" altLang="ko-KR" sz="1400" dirty="0"/>
              <a:t>Python3.6+</a:t>
            </a:r>
            <a:r>
              <a:rPr lang="ko-KR" altLang="en-US" sz="1400" dirty="0"/>
              <a:t>의 </a:t>
            </a:r>
            <a:r>
              <a:rPr lang="en-US" altLang="ko-KR" sz="1400" dirty="0"/>
              <a:t>API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빌드하기</a:t>
            </a:r>
            <a:r>
              <a:rPr lang="ko-KR" altLang="en-US" sz="1400" dirty="0"/>
              <a:t> 위한 웹 프레임워크</a:t>
            </a:r>
            <a:endParaRPr lang="ko-KR" altLang="en-US" sz="1400" dirty="0"/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25290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190271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f</a:t>
            </a:r>
            <a:r>
              <a:rPr lang="en-US" altLang="ko-KR" dirty="0" err="1" smtClean="0"/>
              <a:t>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u</a:t>
            </a:r>
            <a:r>
              <a:rPr lang="en-US" altLang="ko-KR" dirty="0" err="1" smtClean="0"/>
              <a:t>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0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Result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사이트 동작 소개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??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</a:rPr>
              <a:t>ㅋㅋ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활용 예시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기술적 발전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07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-2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Server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7086" cy="965314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896081"/>
            <a:ext cx="1245619" cy="6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6" y="2219120"/>
            <a:ext cx="10311924" cy="45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80686" y="1546534"/>
            <a:ext cx="8441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SQLite </a:t>
            </a:r>
            <a:r>
              <a:rPr lang="ko-KR" altLang="en-US" sz="1200" dirty="0"/>
              <a:t>는 작고 빠르며 독립적이고 신뢰성이 높으며 완전한 기능을 갖춘 </a:t>
            </a:r>
            <a:r>
              <a:rPr lang="en-US" altLang="ko-KR" sz="1200" dirty="0"/>
              <a:t>SQL </a:t>
            </a:r>
            <a:r>
              <a:rPr lang="ko-KR" altLang="en-US" sz="1200" dirty="0"/>
              <a:t>데이터베이스 엔진을 구현 하는 </a:t>
            </a:r>
            <a:r>
              <a:rPr lang="ko-KR" altLang="en-US" sz="1200" dirty="0" smtClean="0"/>
              <a:t>라이브러리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280688" y="1942122"/>
            <a:ext cx="95492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DBeaver</a:t>
            </a:r>
            <a:r>
              <a:rPr lang="en-US" altLang="ko-KR" sz="1200" dirty="0"/>
              <a:t> Community</a:t>
            </a:r>
            <a:r>
              <a:rPr lang="ko-KR" altLang="en-US" sz="1200" dirty="0"/>
              <a:t>는 개발자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관리자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 및 데이터 작업을 하는 모든 사람을 위한 무료 크로스 플랫폼 데이터베이스 도구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81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-2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Server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655905"/>
            <a:ext cx="1287086" cy="965314"/>
          </a:xfrm>
          <a:prstGeom prst="rect">
            <a:avLst/>
          </a:prstGeom>
        </p:spPr>
      </p:pic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43" y="1576809"/>
            <a:ext cx="4338637" cy="50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6700" y="846174"/>
            <a:ext cx="27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pic>
        <p:nvPicPr>
          <p:cNvPr id="2051" name="Picture 3" descr="C:\Users\4\Pictures\Screenshots\스크린샷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576809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2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-2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Server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7478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3954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9455" y="1445657"/>
            <a:ext cx="25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29455" y="1901309"/>
            <a:ext cx="5452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반환값</a:t>
            </a:r>
            <a:r>
              <a:rPr lang="ko-KR" altLang="en-US" sz="1400" dirty="0"/>
              <a:t> 등에 대한 타입 정보를 지정하는 기능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429455" y="2209086"/>
            <a:ext cx="3332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464963" y="2619375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정보를 </a:t>
            </a:r>
            <a:r>
              <a:rPr lang="en-US" altLang="ko-KR" sz="1400" dirty="0" smtClean="0"/>
              <a:t>Form </a:t>
            </a:r>
            <a:r>
              <a:rPr lang="ko-KR" altLang="en-US" sz="1400" dirty="0" smtClean="0"/>
              <a:t>데이터로 받아 </a:t>
            </a:r>
            <a:r>
              <a:rPr lang="en-US" altLang="ko-KR" sz="1400" dirty="0" smtClean="0"/>
              <a:t>SQLite</a:t>
            </a:r>
            <a:r>
              <a:rPr lang="ko-KR" altLang="en-US" sz="1400" dirty="0" smtClean="0"/>
              <a:t>에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94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255547" y="1373119"/>
            <a:ext cx="4328356" cy="4111762"/>
            <a:chOff x="3560349" y="1403212"/>
            <a:chExt cx="5173800" cy="491489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5622105E-AFBE-62B4-7FF7-6EAC73814CD3}"/>
                </a:ext>
              </a:extLst>
            </p:cNvPr>
            <p:cNvSpPr/>
            <p:nvPr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4B92FDAA-1CE9-30B4-3E87-529615BD5A87}"/>
                </a:ext>
              </a:extLst>
            </p:cNvPr>
            <p:cNvSpPr/>
            <p:nvPr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946CBE16-10A2-2CD6-EA44-72019676820C}"/>
                </a:ext>
              </a:extLst>
            </p:cNvPr>
            <p:cNvSpPr/>
            <p:nvPr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rgbClr val="26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3731868" y="2929679"/>
            <a:ext cx="1865274" cy="998642"/>
            <a:chOff x="4245683" y="2899782"/>
            <a:chExt cx="1865274" cy="998642"/>
          </a:xfrm>
        </p:grpSpPr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xmlns="" id="{6C5C1834-1DAA-4FAB-B220-2126FD6A27E8}"/>
                </a:ext>
              </a:extLst>
            </p:cNvPr>
            <p:cNvSpPr/>
            <p:nvPr/>
          </p:nvSpPr>
          <p:spPr>
            <a:xfrm>
              <a:off x="4312407" y="2899782"/>
              <a:ext cx="1798550" cy="79350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:a16="http://schemas.microsoft.com/office/drawing/2014/main" xmlns="" id="{C503B33A-5F6F-4EB1-88E8-EBB2756440E8}"/>
                </a:ext>
              </a:extLst>
            </p:cNvPr>
            <p:cNvSpPr/>
            <p:nvPr/>
          </p:nvSpPr>
          <p:spPr>
            <a:xfrm>
              <a:off x="4245683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3DA5D80-D48F-4FCB-9BD7-8382E155C432}"/>
                </a:ext>
              </a:extLst>
            </p:cNvPr>
            <p:cNvSpPr txBox="1"/>
            <p:nvPr/>
          </p:nvSpPr>
          <p:spPr>
            <a:xfrm>
              <a:off x="4309921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CCTV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3AA9928-7C32-48BE-ABF9-79CD6798E88E}"/>
                </a:ext>
              </a:extLst>
            </p:cNvPr>
            <p:cNvSpPr txBox="1"/>
            <p:nvPr/>
          </p:nvSpPr>
          <p:spPr>
            <a:xfrm>
              <a:off x="4327085" y="3336337"/>
              <a:ext cx="17171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실시간 확인이 필요하여 </a:t>
              </a:r>
              <a:r>
                <a:rPr lang="en-US" altLang="ko-KR" sz="1200" b="1" dirty="0" smtClean="0">
                  <a:latin typeface="Pretendard" pitchFamily="2" charset="-127"/>
                  <a:cs typeface="Pretendard" pitchFamily="2" charset="-127"/>
                </a:rPr>
                <a:t>Web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으로 제작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33297" y="2929679"/>
            <a:ext cx="1865274" cy="998642"/>
            <a:chOff x="1240722" y="2899782"/>
            <a:chExt cx="1865274" cy="998642"/>
          </a:xfrm>
        </p:grpSpPr>
        <p:sp>
          <p:nvSpPr>
            <p:cNvPr id="29" name="Rounded Rectangle 22">
              <a:extLst>
                <a:ext uri="{FF2B5EF4-FFF2-40B4-BE49-F238E27FC236}">
                  <a16:creationId xmlns:a16="http://schemas.microsoft.com/office/drawing/2014/main" xmlns="" id="{A6D44697-8C55-4E61-82F4-B7A3A55A4A3B}"/>
                </a:ext>
              </a:extLst>
            </p:cNvPr>
            <p:cNvSpPr/>
            <p:nvPr/>
          </p:nvSpPr>
          <p:spPr>
            <a:xfrm>
              <a:off x="1307446" y="2899782"/>
              <a:ext cx="1798550" cy="79350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0" name="Rounded Rectangle 23">
              <a:extLst>
                <a:ext uri="{FF2B5EF4-FFF2-40B4-BE49-F238E27FC236}">
                  <a16:creationId xmlns:a16="http://schemas.microsoft.com/office/drawing/2014/main" xmlns="" id="{9A57BDB5-09DA-4189-A4CC-3D6771336C7E}"/>
                </a:ext>
              </a:extLst>
            </p:cNvPr>
            <p:cNvSpPr/>
            <p:nvPr/>
          </p:nvSpPr>
          <p:spPr>
            <a:xfrm>
              <a:off x="1240722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EB32433-0E85-4D00-9697-14B0F4D1EEEB}"/>
                </a:ext>
              </a:extLst>
            </p:cNvPr>
            <p:cNvSpPr txBox="1"/>
            <p:nvPr/>
          </p:nvSpPr>
          <p:spPr>
            <a:xfrm>
              <a:off x="1304959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Model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4C82142-777A-4A90-A45B-3C88FB8D4A60}"/>
                </a:ext>
              </a:extLst>
            </p:cNvPr>
            <p:cNvSpPr txBox="1"/>
            <p:nvPr/>
          </p:nvSpPr>
          <p:spPr>
            <a:xfrm>
              <a:off x="1307446" y="3418057"/>
              <a:ext cx="171714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위험행동 학습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tx2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8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0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26" y="4219947"/>
            <a:ext cx="1093020" cy="530001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5" y="3564490"/>
            <a:ext cx="823225" cy="823225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37" y="2183078"/>
            <a:ext cx="1090244" cy="1090244"/>
          </a:xfrm>
          <a:prstGeom prst="rect">
            <a:avLst/>
          </a:prstGeom>
        </p:spPr>
      </p:pic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91" y="4923252"/>
            <a:ext cx="1397366" cy="5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1868</Words>
  <Application>Microsoft Office PowerPoint</Application>
  <PresentationFormat>사용자 지정</PresentationFormat>
  <Paragraphs>391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</cp:lastModifiedBy>
  <cp:revision>50</cp:revision>
  <dcterms:created xsi:type="dcterms:W3CDTF">2023-04-19T04:07:11Z</dcterms:created>
  <dcterms:modified xsi:type="dcterms:W3CDTF">2023-07-18T04:03:43Z</dcterms:modified>
</cp:coreProperties>
</file>